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450" y="5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227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106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745343"/>
            <a:ext cx="4869180" cy="27389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52257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to Salesforce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6350437" y="4022169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3110"/>
              </a:lnSpc>
              <a:buNone/>
            </a:pPr>
            <a:r>
              <a:rPr lang="en-US" sz="1944" dirty="0" smtClean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Salesforce </a:t>
            </a: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 a powerful cloud-based customer relationship management (CRM) platform that helps businesses streamline their sales, marketing, and customer service processes. It offers a comprehensive suite of tools and applications to enhance productivity, collaboration, and data-driven decision making.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6350437" y="629352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6350437" y="6892300"/>
            <a:ext cx="1969056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3402"/>
              </a:lnSpc>
              <a:buNone/>
            </a:pPr>
            <a:r>
              <a:rPr lang="en-US" sz="2430" b="1" dirty="0" smtClean="0">
                <a:solidFill>
                  <a:srgbClr val="333F70"/>
                </a:solidFill>
                <a:latin typeface="Unbounded"/>
                <a:ea typeface="Unbounded"/>
                <a:cs typeface="Open Sans" pitchFamily="34" charset="-120"/>
              </a:rPr>
              <a:t>Presented </a:t>
            </a:r>
            <a:r>
              <a:rPr lang="en-US" sz="2430" b="1" dirty="0">
                <a:solidFill>
                  <a:srgbClr val="333F70"/>
                </a:solidFill>
                <a:latin typeface="Unbounded"/>
                <a:ea typeface="Unbounded"/>
                <a:cs typeface="Open Sans" pitchFamily="34" charset="-120"/>
              </a:rPr>
              <a:t>by </a:t>
            </a:r>
            <a:r>
              <a:rPr lang="en-US" sz="2430" b="1" dirty="0" smtClean="0">
                <a:solidFill>
                  <a:srgbClr val="333F70"/>
                </a:solidFill>
                <a:latin typeface="Unbounded"/>
                <a:ea typeface="Unbounded"/>
                <a:cs typeface="Open Sans" pitchFamily="34" charset="-120"/>
              </a:rPr>
              <a:t>: Akshata A. Gedam (AD21030)</a:t>
            </a:r>
            <a:r>
              <a:rPr lang="en-US" sz="2430" b="1" dirty="0" smtClean="0">
                <a:solidFill>
                  <a:srgbClr val="333F70"/>
                </a:solidFill>
                <a:latin typeface="Unbounded"/>
                <a:ea typeface="Unbounded"/>
                <a:cs typeface="Open Sans" pitchFamily="34" charset="-120"/>
              </a:rPr>
              <a:t>    </a:t>
            </a:r>
            <a:endParaRPr lang="en-US" sz="2430" b="1" dirty="0">
              <a:solidFill>
                <a:srgbClr val="333F70"/>
              </a:solidFill>
              <a:latin typeface="Unbounded"/>
              <a:ea typeface="Unbounded"/>
              <a:cs typeface="Open Sans" pitchFamily="34" charset="-120"/>
            </a:endParaRPr>
          </a:p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</a:t>
            </a:r>
            <a:endParaRPr lang="en-US" sz="24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"/>
            <a:ext cx="14632232" cy="8228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D883F78-1C4B-1D27-4A28-F5A6AB7F5020}"/>
              </a:ext>
            </a:extLst>
          </p:cNvPr>
          <p:cNvSpPr txBox="1"/>
          <p:nvPr/>
        </p:nvSpPr>
        <p:spPr>
          <a:xfrm>
            <a:off x="5050701" y="3082066"/>
            <a:ext cx="4530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ook Antiqua" panose="02040602050305030304" pitchFamily="18" charset="0"/>
              </a:rPr>
              <a:t>THANK </a:t>
            </a:r>
            <a:r>
              <a:rPr lang="en-US" sz="5400" dirty="0" smtClean="0">
                <a:latin typeface="Book Antiqua" panose="02040602050305030304" pitchFamily="18" charset="0"/>
              </a:rPr>
              <a:t>YOU</a:t>
            </a:r>
            <a:endParaRPr lang="en-US" sz="54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24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516"/>
            <a:ext cx="14630401" cy="8251116"/>
          </a:xfrm>
          <a:prstGeom prst="rect">
            <a:avLst/>
          </a:prstGeom>
        </p:spPr>
      </p:pic>
      <p:sp>
        <p:nvSpPr>
          <p:cNvPr id="4" name="Text 2"/>
          <p:cNvSpPr/>
          <p:nvPr/>
        </p:nvSpPr>
        <p:spPr>
          <a:xfrm>
            <a:off x="864037" y="1563602"/>
            <a:ext cx="11682174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chemeClr val="bg1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Salesforce Platform Overview</a:t>
            </a:r>
            <a:endParaRPr lang="en-US" sz="486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864037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Clouds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8" y="3829169"/>
            <a:ext cx="3568114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Salesforce's core offerings are organized into "Clouds" such as Sales Cloud, Service Cloud, and Marketing Cloud, each tailored to address specific business needs.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Lightning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507916" y="3829169"/>
            <a:ext cx="2950880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platform's Lightning Experience provides a modern, intuitive user interface that simplifies navigation and improves overall productivity.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AppExchange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5" y="3829169"/>
            <a:ext cx="3576462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Salesforce AppExchange is a marketplace of pre-built applications and integrations that allow businesses to customize and extend the platform's capabilities.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258" y="2559189"/>
            <a:ext cx="4977884" cy="31112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1756" y="560308"/>
            <a:ext cx="7720489" cy="19066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05"/>
              </a:lnSpc>
              <a:buNone/>
            </a:pPr>
            <a:r>
              <a:rPr lang="en-US" sz="400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Sales Cloud: Streamlining the Sales Process</a:t>
            </a:r>
            <a:endParaRPr lang="en-US" sz="4004" dirty="0"/>
          </a:p>
        </p:txBody>
      </p:sp>
      <p:sp>
        <p:nvSpPr>
          <p:cNvPr id="7" name="Shape 3"/>
          <p:cNvSpPr/>
          <p:nvPr/>
        </p:nvSpPr>
        <p:spPr>
          <a:xfrm>
            <a:off x="996553" y="2772013"/>
            <a:ext cx="40600" cy="4897279"/>
          </a:xfrm>
          <a:prstGeom prst="roundRect">
            <a:avLst>
              <a:gd name="adj" fmla="val 225429"/>
            </a:avLst>
          </a:prstGeom>
          <a:solidFill>
            <a:srgbClr val="BCDBD4"/>
          </a:solidFill>
          <a:ln/>
        </p:spPr>
      </p:sp>
      <p:sp>
        <p:nvSpPr>
          <p:cNvPr id="8" name="Shape 4"/>
          <p:cNvSpPr/>
          <p:nvPr/>
        </p:nvSpPr>
        <p:spPr>
          <a:xfrm>
            <a:off x="1245572" y="3209151"/>
            <a:ext cx="711756" cy="40600"/>
          </a:xfrm>
          <a:prstGeom prst="roundRect">
            <a:avLst>
              <a:gd name="adj" fmla="val 225429"/>
            </a:avLst>
          </a:prstGeom>
          <a:solidFill>
            <a:srgbClr val="BCDBD4"/>
          </a:solidFill>
          <a:ln/>
        </p:spPr>
      </p:sp>
      <p:sp>
        <p:nvSpPr>
          <p:cNvPr id="9" name="Shape 5"/>
          <p:cNvSpPr/>
          <p:nvPr/>
        </p:nvSpPr>
        <p:spPr>
          <a:xfrm>
            <a:off x="788015" y="3000732"/>
            <a:ext cx="457557" cy="457557"/>
          </a:xfrm>
          <a:prstGeom prst="roundRect">
            <a:avLst>
              <a:gd name="adj" fmla="val 2000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37439" y="3076932"/>
            <a:ext cx="158591" cy="305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02"/>
              </a:lnSpc>
              <a:buNone/>
            </a:pPr>
            <a:r>
              <a:rPr lang="en-US" sz="240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02" dirty="0"/>
          </a:p>
        </p:txBody>
      </p:sp>
      <p:sp>
        <p:nvSpPr>
          <p:cNvPr id="11" name="Text 7"/>
          <p:cNvSpPr/>
          <p:nvPr/>
        </p:nvSpPr>
        <p:spPr>
          <a:xfrm>
            <a:off x="2135386" y="2975372"/>
            <a:ext cx="3027283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2"/>
              </a:lnSpc>
              <a:buNone/>
            </a:pPr>
            <a:r>
              <a:rPr lang="en-US" sz="200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Lead Management</a:t>
            </a:r>
            <a:endParaRPr lang="en-US" sz="2002" dirty="0"/>
          </a:p>
        </p:txBody>
      </p:sp>
      <p:sp>
        <p:nvSpPr>
          <p:cNvPr id="12" name="Text 8"/>
          <p:cNvSpPr/>
          <p:nvPr/>
        </p:nvSpPr>
        <p:spPr>
          <a:xfrm>
            <a:off x="2135386" y="3414951"/>
            <a:ext cx="6296858" cy="650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2"/>
              </a:lnSpc>
              <a:buNone/>
            </a:pPr>
            <a:r>
              <a:rPr lang="en-US" sz="160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Efficiently capture, nurture, and qualify leads to maximize sales opportunities.</a:t>
            </a:r>
            <a:endParaRPr lang="en-US" sz="1601" dirty="0"/>
          </a:p>
        </p:txBody>
      </p:sp>
      <p:sp>
        <p:nvSpPr>
          <p:cNvPr id="13" name="Shape 9"/>
          <p:cNvSpPr/>
          <p:nvPr/>
        </p:nvSpPr>
        <p:spPr>
          <a:xfrm>
            <a:off x="1245572" y="4909364"/>
            <a:ext cx="711756" cy="40600"/>
          </a:xfrm>
          <a:prstGeom prst="roundRect">
            <a:avLst>
              <a:gd name="adj" fmla="val 225429"/>
            </a:avLst>
          </a:prstGeom>
          <a:solidFill>
            <a:srgbClr val="BCDBD4"/>
          </a:solidFill>
          <a:ln/>
        </p:spPr>
      </p:sp>
      <p:sp>
        <p:nvSpPr>
          <p:cNvPr id="14" name="Shape 10"/>
          <p:cNvSpPr/>
          <p:nvPr/>
        </p:nvSpPr>
        <p:spPr>
          <a:xfrm>
            <a:off x="788015" y="4700945"/>
            <a:ext cx="457557" cy="457557"/>
          </a:xfrm>
          <a:prstGeom prst="roundRect">
            <a:avLst>
              <a:gd name="adj" fmla="val 2000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89456" y="4777145"/>
            <a:ext cx="254675" cy="305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02"/>
              </a:lnSpc>
              <a:buNone/>
            </a:pPr>
            <a:r>
              <a:rPr lang="en-US" sz="240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02" dirty="0"/>
          </a:p>
        </p:txBody>
      </p:sp>
      <p:sp>
        <p:nvSpPr>
          <p:cNvPr id="16" name="Text 12"/>
          <p:cNvSpPr/>
          <p:nvPr/>
        </p:nvSpPr>
        <p:spPr>
          <a:xfrm>
            <a:off x="2135386" y="4675584"/>
            <a:ext cx="3440430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2"/>
              </a:lnSpc>
              <a:buNone/>
            </a:pPr>
            <a:r>
              <a:rPr lang="en-US" sz="200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Opportunity Tracking</a:t>
            </a:r>
            <a:endParaRPr lang="en-US" sz="2002" dirty="0"/>
          </a:p>
        </p:txBody>
      </p:sp>
      <p:sp>
        <p:nvSpPr>
          <p:cNvPr id="17" name="Text 13"/>
          <p:cNvSpPr/>
          <p:nvPr/>
        </p:nvSpPr>
        <p:spPr>
          <a:xfrm>
            <a:off x="2135386" y="5115163"/>
            <a:ext cx="6296858" cy="650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2"/>
              </a:lnSpc>
              <a:buNone/>
            </a:pPr>
            <a:r>
              <a:rPr lang="en-US" sz="160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Gain visibility into the sales pipeline and forecast future revenue with ease.</a:t>
            </a:r>
            <a:endParaRPr lang="en-US" sz="1601" dirty="0"/>
          </a:p>
        </p:txBody>
      </p:sp>
      <p:sp>
        <p:nvSpPr>
          <p:cNvPr id="18" name="Shape 14"/>
          <p:cNvSpPr/>
          <p:nvPr/>
        </p:nvSpPr>
        <p:spPr>
          <a:xfrm>
            <a:off x="1245572" y="6609576"/>
            <a:ext cx="711756" cy="40600"/>
          </a:xfrm>
          <a:prstGeom prst="roundRect">
            <a:avLst>
              <a:gd name="adj" fmla="val 225429"/>
            </a:avLst>
          </a:prstGeom>
          <a:solidFill>
            <a:srgbClr val="BCDBD4"/>
          </a:solidFill>
          <a:ln/>
        </p:spPr>
      </p:sp>
      <p:sp>
        <p:nvSpPr>
          <p:cNvPr id="19" name="Shape 15"/>
          <p:cNvSpPr/>
          <p:nvPr/>
        </p:nvSpPr>
        <p:spPr>
          <a:xfrm>
            <a:off x="788015" y="6401157"/>
            <a:ext cx="457557" cy="457557"/>
          </a:xfrm>
          <a:prstGeom prst="roundRect">
            <a:avLst>
              <a:gd name="adj" fmla="val 2000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888861" y="6477357"/>
            <a:ext cx="255865" cy="305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02"/>
              </a:lnSpc>
              <a:buNone/>
            </a:pPr>
            <a:r>
              <a:rPr lang="en-US" sz="240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02" dirty="0"/>
          </a:p>
        </p:txBody>
      </p:sp>
      <p:sp>
        <p:nvSpPr>
          <p:cNvPr id="21" name="Text 17"/>
          <p:cNvSpPr/>
          <p:nvPr/>
        </p:nvSpPr>
        <p:spPr>
          <a:xfrm>
            <a:off x="2135386" y="6375797"/>
            <a:ext cx="4255056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2"/>
              </a:lnSpc>
              <a:buNone/>
            </a:pPr>
            <a:r>
              <a:rPr lang="en-US" sz="200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Collaboration and Mobility</a:t>
            </a:r>
            <a:endParaRPr lang="en-US" sz="2002" dirty="0"/>
          </a:p>
        </p:txBody>
      </p:sp>
      <p:sp>
        <p:nvSpPr>
          <p:cNvPr id="22" name="Text 18"/>
          <p:cNvSpPr/>
          <p:nvPr/>
        </p:nvSpPr>
        <p:spPr>
          <a:xfrm>
            <a:off x="2135386" y="6815376"/>
            <a:ext cx="6296858" cy="650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2"/>
              </a:lnSpc>
              <a:buNone/>
            </a:pPr>
            <a:r>
              <a:rPr lang="en-US" sz="160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sales teams to access and update customer data from anywhere, on any device.</a:t>
            </a:r>
            <a:endParaRPr lang="en-US" sz="160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906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09932" y="2801064"/>
            <a:ext cx="10010418" cy="11453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09"/>
              </a:lnSpc>
              <a:buNone/>
            </a:pPr>
            <a:r>
              <a:rPr lang="en-US" sz="360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Service Cloud: Enhancing Customer Service</a:t>
            </a:r>
            <a:endParaRPr lang="en-US" sz="3607" dirty="0"/>
          </a:p>
        </p:txBody>
      </p:sp>
      <p:sp>
        <p:nvSpPr>
          <p:cNvPr id="6" name="Shape 3"/>
          <p:cNvSpPr/>
          <p:nvPr/>
        </p:nvSpPr>
        <p:spPr>
          <a:xfrm>
            <a:off x="2309932" y="4221242"/>
            <a:ext cx="4913590" cy="1657350"/>
          </a:xfrm>
          <a:prstGeom prst="roundRect">
            <a:avLst>
              <a:gd name="adj" fmla="val 497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500789" y="4412099"/>
            <a:ext cx="2750939" cy="2863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5"/>
              </a:lnSpc>
              <a:buNone/>
            </a:pPr>
            <a:r>
              <a:rPr lang="en-US" sz="180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Case Management</a:t>
            </a:r>
            <a:endParaRPr lang="en-US" sz="1804" dirty="0"/>
          </a:p>
        </p:txBody>
      </p:sp>
      <p:sp>
        <p:nvSpPr>
          <p:cNvPr id="8" name="Text 5"/>
          <p:cNvSpPr/>
          <p:nvPr/>
        </p:nvSpPr>
        <p:spPr>
          <a:xfrm>
            <a:off x="2500789" y="4808339"/>
            <a:ext cx="4531876" cy="586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309"/>
              </a:lnSpc>
              <a:buNone/>
            </a:pPr>
            <a:r>
              <a:rPr lang="en-US" sz="144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Streamline the resolution of customer inquiries and issues with a centralized case management system.</a:t>
            </a:r>
            <a:endParaRPr lang="en-US" sz="1443" dirty="0"/>
          </a:p>
        </p:txBody>
      </p:sp>
      <p:sp>
        <p:nvSpPr>
          <p:cNvPr id="9" name="Shape 6"/>
          <p:cNvSpPr/>
          <p:nvPr/>
        </p:nvSpPr>
        <p:spPr>
          <a:xfrm>
            <a:off x="7406759" y="4221242"/>
            <a:ext cx="4913590" cy="1657350"/>
          </a:xfrm>
          <a:prstGeom prst="roundRect">
            <a:avLst>
              <a:gd name="adj" fmla="val 497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97616" y="4412099"/>
            <a:ext cx="2674977" cy="2863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5"/>
              </a:lnSpc>
              <a:buNone/>
            </a:pPr>
            <a:r>
              <a:rPr lang="en-US" sz="180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Self-Service Portal</a:t>
            </a:r>
            <a:endParaRPr lang="en-US" sz="1804" dirty="0"/>
          </a:p>
        </p:txBody>
      </p:sp>
      <p:sp>
        <p:nvSpPr>
          <p:cNvPr id="11" name="Text 8"/>
          <p:cNvSpPr/>
          <p:nvPr/>
        </p:nvSpPr>
        <p:spPr>
          <a:xfrm>
            <a:off x="7597616" y="4808339"/>
            <a:ext cx="4531876" cy="8793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309"/>
              </a:lnSpc>
              <a:buNone/>
            </a:pPr>
            <a:r>
              <a:rPr lang="en-US" sz="144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Empower customers to find answers and solve problems on their own through a user-friendly self-service portal.</a:t>
            </a:r>
            <a:endParaRPr lang="en-US" sz="1443" dirty="0"/>
          </a:p>
        </p:txBody>
      </p:sp>
      <p:sp>
        <p:nvSpPr>
          <p:cNvPr id="12" name="Shape 9"/>
          <p:cNvSpPr/>
          <p:nvPr/>
        </p:nvSpPr>
        <p:spPr>
          <a:xfrm>
            <a:off x="2309932" y="6061829"/>
            <a:ext cx="4913590" cy="1657350"/>
          </a:xfrm>
          <a:prstGeom prst="roundRect">
            <a:avLst>
              <a:gd name="adj" fmla="val 497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500789" y="6252686"/>
            <a:ext cx="2743200" cy="2863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5"/>
              </a:lnSpc>
              <a:buNone/>
            </a:pPr>
            <a:r>
              <a:rPr lang="en-US" sz="180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Agent Productivity</a:t>
            </a:r>
            <a:endParaRPr lang="en-US" sz="1804" dirty="0"/>
          </a:p>
        </p:txBody>
      </p:sp>
      <p:sp>
        <p:nvSpPr>
          <p:cNvPr id="14" name="Text 11"/>
          <p:cNvSpPr/>
          <p:nvPr/>
        </p:nvSpPr>
        <p:spPr>
          <a:xfrm>
            <a:off x="2500789" y="6648926"/>
            <a:ext cx="4531876" cy="586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309"/>
              </a:lnSpc>
              <a:buNone/>
            </a:pPr>
            <a:r>
              <a:rPr lang="en-US" sz="144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Equip customer service agents with the tools and insights they need to deliver exceptional support.</a:t>
            </a:r>
            <a:endParaRPr lang="en-US" sz="1443" dirty="0"/>
          </a:p>
        </p:txBody>
      </p:sp>
      <p:sp>
        <p:nvSpPr>
          <p:cNvPr id="15" name="Shape 12"/>
          <p:cNvSpPr/>
          <p:nvPr/>
        </p:nvSpPr>
        <p:spPr>
          <a:xfrm>
            <a:off x="7406759" y="6061829"/>
            <a:ext cx="4913590" cy="1657350"/>
          </a:xfrm>
          <a:prstGeom prst="roundRect">
            <a:avLst>
              <a:gd name="adj" fmla="val 497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597616" y="6252686"/>
            <a:ext cx="3608427" cy="2863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5"/>
              </a:lnSpc>
              <a:buNone/>
            </a:pPr>
            <a:r>
              <a:rPr lang="en-US" sz="180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Knowledge Management</a:t>
            </a:r>
            <a:endParaRPr lang="en-US" sz="1804" dirty="0"/>
          </a:p>
        </p:txBody>
      </p:sp>
      <p:sp>
        <p:nvSpPr>
          <p:cNvPr id="17" name="Text 14"/>
          <p:cNvSpPr/>
          <p:nvPr/>
        </p:nvSpPr>
        <p:spPr>
          <a:xfrm>
            <a:off x="7597616" y="6648926"/>
            <a:ext cx="4531876" cy="8793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309"/>
              </a:lnSpc>
              <a:buNone/>
            </a:pPr>
            <a:r>
              <a:rPr lang="en-US" sz="144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a centralized knowledge base to provide consistent, accurate information to both customers and agents.</a:t>
            </a:r>
            <a:endParaRPr lang="en-US" sz="144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62894" cy="8229600"/>
          </a:xfrm>
          <a:prstGeom prst="rect">
            <a:avLst/>
          </a:prstGeom>
        </p:spPr>
      </p:pic>
      <p:sp>
        <p:nvSpPr>
          <p:cNvPr id="4" name="Text 2"/>
          <p:cNvSpPr/>
          <p:nvPr/>
        </p:nvSpPr>
        <p:spPr>
          <a:xfrm>
            <a:off x="864037" y="1426845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Marketing Cloud: Personalized Customer Engagement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586996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Omni-Channel Engagement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8" y="4605337"/>
            <a:ext cx="354659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Seamlessly engage customers across email, social media, mobile, and other channels to deliver a consistent brand experience.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586996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Audience Segmentation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6" y="4605337"/>
            <a:ext cx="3545394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powerful segmentation and personalization tools to tailor marketing campaigns to specific customer needs and preferences.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586996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Automation and Optimization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5" y="4605337"/>
            <a:ext cx="388501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 marketing workflows and continuously optimize campaigns to improve efficiency and drive better results.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79" y="2794278"/>
            <a:ext cx="5054322" cy="26409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944047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Salesforce Einstein: Artificial Intelligence for Business</a:t>
            </a:r>
            <a:endParaRPr lang="en-US" sz="3402" dirty="0"/>
          </a:p>
        </p:txBody>
      </p:sp>
      <p:sp>
        <p:nvSpPr>
          <p:cNvPr id="7" name="Shape 3"/>
          <p:cNvSpPr/>
          <p:nvPr/>
        </p:nvSpPr>
        <p:spPr>
          <a:xfrm>
            <a:off x="604837" y="2477691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731758" y="2542461"/>
            <a:ext cx="134898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041" dirty="0"/>
          </a:p>
        </p:txBody>
      </p:sp>
      <p:sp>
        <p:nvSpPr>
          <p:cNvPr id="9" name="Text 5"/>
          <p:cNvSpPr/>
          <p:nvPr/>
        </p:nvSpPr>
        <p:spPr>
          <a:xfrm>
            <a:off x="1166336" y="2477691"/>
            <a:ext cx="273736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Predictive Analytics</a:t>
            </a:r>
            <a:endParaRPr lang="en-US" sz="1701" dirty="0"/>
          </a:p>
        </p:txBody>
      </p:sp>
      <p:sp>
        <p:nvSpPr>
          <p:cNvPr id="10" name="Text 6"/>
          <p:cNvSpPr/>
          <p:nvPr/>
        </p:nvSpPr>
        <p:spPr>
          <a:xfrm>
            <a:off x="1166336" y="2851190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AI-powered insights to forecast sales, identify upsell opportunities, and proactively address customer needs.</a:t>
            </a:r>
            <a:endParaRPr lang="en-US" sz="1361" dirty="0"/>
          </a:p>
        </p:txBody>
      </p:sp>
      <p:sp>
        <p:nvSpPr>
          <p:cNvPr id="11" name="Shape 7"/>
          <p:cNvSpPr/>
          <p:nvPr/>
        </p:nvSpPr>
        <p:spPr>
          <a:xfrm>
            <a:off x="604837" y="3771424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90920" y="3836194"/>
            <a:ext cx="21645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041" dirty="0"/>
          </a:p>
        </p:txBody>
      </p:sp>
      <p:sp>
        <p:nvSpPr>
          <p:cNvPr id="13" name="Text 9"/>
          <p:cNvSpPr/>
          <p:nvPr/>
        </p:nvSpPr>
        <p:spPr>
          <a:xfrm>
            <a:off x="1166336" y="3771424"/>
            <a:ext cx="305312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Intelligent Automation</a:t>
            </a:r>
            <a:endParaRPr lang="en-US" sz="1701" dirty="0"/>
          </a:p>
        </p:txBody>
      </p:sp>
      <p:sp>
        <p:nvSpPr>
          <p:cNvPr id="14" name="Text 10"/>
          <p:cNvSpPr/>
          <p:nvPr/>
        </p:nvSpPr>
        <p:spPr>
          <a:xfrm>
            <a:off x="1166336" y="4144923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 repetitive tasks and workflows to boost productivity and free up employees to focus on strategic initiatives.</a:t>
            </a:r>
            <a:endParaRPr lang="en-US" sz="1361" dirty="0"/>
          </a:p>
        </p:txBody>
      </p:sp>
      <p:sp>
        <p:nvSpPr>
          <p:cNvPr id="15" name="Shape 11"/>
          <p:cNvSpPr/>
          <p:nvPr/>
        </p:nvSpPr>
        <p:spPr>
          <a:xfrm>
            <a:off x="604837" y="5065157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90443" y="5129927"/>
            <a:ext cx="217527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041" dirty="0"/>
          </a:p>
        </p:txBody>
      </p:sp>
      <p:sp>
        <p:nvSpPr>
          <p:cNvPr id="17" name="Text 13"/>
          <p:cNvSpPr/>
          <p:nvPr/>
        </p:nvSpPr>
        <p:spPr>
          <a:xfrm>
            <a:off x="1166336" y="5065157"/>
            <a:ext cx="404360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Natural Language Processing</a:t>
            </a:r>
            <a:endParaRPr lang="en-US" sz="1701" dirty="0"/>
          </a:p>
        </p:txBody>
      </p:sp>
      <p:sp>
        <p:nvSpPr>
          <p:cNvPr id="18" name="Text 14"/>
          <p:cNvSpPr/>
          <p:nvPr/>
        </p:nvSpPr>
        <p:spPr>
          <a:xfrm>
            <a:off x="1166336" y="5438656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customer conversations and sentiment to deliver personalized experiences and tailored recommendations.</a:t>
            </a:r>
            <a:endParaRPr lang="en-US" sz="1361" dirty="0"/>
          </a:p>
        </p:txBody>
      </p:sp>
      <p:sp>
        <p:nvSpPr>
          <p:cNvPr id="19" name="Shape 15"/>
          <p:cNvSpPr/>
          <p:nvPr/>
        </p:nvSpPr>
        <p:spPr>
          <a:xfrm>
            <a:off x="604837" y="6358890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87586" y="6423660"/>
            <a:ext cx="223242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041" dirty="0"/>
          </a:p>
        </p:txBody>
      </p:sp>
      <p:sp>
        <p:nvSpPr>
          <p:cNvPr id="21" name="Text 17"/>
          <p:cNvSpPr/>
          <p:nvPr/>
        </p:nvSpPr>
        <p:spPr>
          <a:xfrm>
            <a:off x="1166336" y="6358890"/>
            <a:ext cx="2260759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Computer Vision</a:t>
            </a:r>
            <a:endParaRPr lang="en-US" sz="1701" dirty="0"/>
          </a:p>
        </p:txBody>
      </p:sp>
      <p:sp>
        <p:nvSpPr>
          <p:cNvPr id="22" name="Text 18"/>
          <p:cNvSpPr/>
          <p:nvPr/>
        </p:nvSpPr>
        <p:spPr>
          <a:xfrm>
            <a:off x="1166336" y="6732389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Automatically categorize and take action on visual data, such as images and documents, to streamline business processes.</a:t>
            </a:r>
            <a:endParaRPr lang="en-US" sz="136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51116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94" y="2339221"/>
            <a:ext cx="5042892" cy="355103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07311" y="1298496"/>
            <a:ext cx="7902178" cy="11087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65"/>
              </a:lnSpc>
              <a:buNone/>
            </a:pPr>
            <a:r>
              <a:rPr lang="en-US" sz="349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Salesforce Integration: Connecting Your Ecosystem</a:t>
            </a:r>
            <a:endParaRPr lang="en-US" sz="349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311" y="2673310"/>
            <a:ext cx="887016" cy="14192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60431" y="2850713"/>
            <a:ext cx="2407206" cy="277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83"/>
              </a:lnSpc>
              <a:buNone/>
            </a:pPr>
            <a:r>
              <a:rPr lang="en-US" sz="1746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Connectors</a:t>
            </a:r>
            <a:endParaRPr lang="en-US" sz="1746" dirty="0"/>
          </a:p>
        </p:txBody>
      </p:sp>
      <p:sp>
        <p:nvSpPr>
          <p:cNvPr id="9" name="Text 4"/>
          <p:cNvSpPr/>
          <p:nvPr/>
        </p:nvSpPr>
        <p:spPr>
          <a:xfrm>
            <a:off x="7260431" y="3234333"/>
            <a:ext cx="6749058" cy="5676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35"/>
              </a:lnSpc>
              <a:buNone/>
            </a:pPr>
            <a:r>
              <a:rPr lang="en-US" sz="139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Seamlessly integrate Salesforce with other enterprise systems, enabling a 360-degree view of customer data.</a:t>
            </a:r>
            <a:endParaRPr lang="en-US" sz="1397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311" y="4092535"/>
            <a:ext cx="887016" cy="14192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60431" y="4269938"/>
            <a:ext cx="3029545" cy="277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83"/>
              </a:lnSpc>
              <a:buNone/>
            </a:pPr>
            <a:r>
              <a:rPr lang="en-US" sz="1746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Middleware Solutions</a:t>
            </a:r>
            <a:endParaRPr lang="en-US" sz="1746" dirty="0"/>
          </a:p>
        </p:txBody>
      </p:sp>
      <p:sp>
        <p:nvSpPr>
          <p:cNvPr id="12" name="Text 6"/>
          <p:cNvSpPr/>
          <p:nvPr/>
        </p:nvSpPr>
        <p:spPr>
          <a:xfrm>
            <a:off x="7260431" y="4653558"/>
            <a:ext cx="6749058" cy="5676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35"/>
              </a:lnSpc>
              <a:buNone/>
            </a:pPr>
            <a:r>
              <a:rPr lang="en-US" sz="139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platforms like MuleSoft to create custom integrations and automate cross-application workflows.</a:t>
            </a:r>
            <a:endParaRPr lang="en-US" sz="1397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7311" y="5511760"/>
            <a:ext cx="887016" cy="14192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60431" y="5689163"/>
            <a:ext cx="3577352" cy="277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83"/>
              </a:lnSpc>
              <a:buNone/>
            </a:pPr>
            <a:r>
              <a:rPr lang="en-US" sz="1746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API-Driven Customization</a:t>
            </a:r>
            <a:endParaRPr lang="en-US" sz="1746" dirty="0"/>
          </a:p>
        </p:txBody>
      </p:sp>
      <p:sp>
        <p:nvSpPr>
          <p:cNvPr id="15" name="Text 8"/>
          <p:cNvSpPr/>
          <p:nvPr/>
        </p:nvSpPr>
        <p:spPr>
          <a:xfrm>
            <a:off x="7260431" y="6072783"/>
            <a:ext cx="6749058" cy="5676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35"/>
              </a:lnSpc>
              <a:buNone/>
            </a:pPr>
            <a:r>
              <a:rPr lang="en-US" sz="139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Extend Salesforce's capabilities by building custom applications and components using the platform's robust API ecosystem.</a:t>
            </a:r>
            <a:endParaRPr lang="en-US" sz="139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21516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79" y="1587579"/>
            <a:ext cx="5054441" cy="50544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1306116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Salesforce Ecosystem: Partners and Developers</a:t>
            </a:r>
            <a:endParaRPr lang="en-US" sz="3402" dirty="0"/>
          </a:p>
        </p:txBody>
      </p:sp>
      <p:sp>
        <p:nvSpPr>
          <p:cNvPr id="7" name="Shape 3"/>
          <p:cNvSpPr/>
          <p:nvPr/>
        </p:nvSpPr>
        <p:spPr>
          <a:xfrm>
            <a:off x="604837" y="2645450"/>
            <a:ext cx="7934325" cy="4278035"/>
          </a:xfrm>
          <a:prstGeom prst="roundRect">
            <a:avLst>
              <a:gd name="adj" fmla="val 18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12458" y="2653070"/>
            <a:ext cx="7919085" cy="1328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785217" y="2764274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Partner Programs</a:t>
            </a:r>
            <a:endParaRPr lang="en-US" sz="1361" dirty="0"/>
          </a:p>
        </p:txBody>
      </p:sp>
      <p:sp>
        <p:nvSpPr>
          <p:cNvPr id="10" name="Text 6"/>
          <p:cNvSpPr/>
          <p:nvPr/>
        </p:nvSpPr>
        <p:spPr>
          <a:xfrm>
            <a:off x="4748570" y="2764274"/>
            <a:ext cx="3610213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Salesforce partners offer a wide range of complementary products, services, and expertise to extend the platform's capabilities.</a:t>
            </a:r>
            <a:endParaRPr lang="en-US" sz="1361" dirty="0"/>
          </a:p>
        </p:txBody>
      </p:sp>
      <p:sp>
        <p:nvSpPr>
          <p:cNvPr id="11" name="Shape 7"/>
          <p:cNvSpPr/>
          <p:nvPr/>
        </p:nvSpPr>
        <p:spPr>
          <a:xfrm>
            <a:off x="612458" y="3981807"/>
            <a:ext cx="7919085" cy="16053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785217" y="4093012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AppExchange</a:t>
            </a:r>
            <a:endParaRPr lang="en-US" sz="1361" dirty="0"/>
          </a:p>
        </p:txBody>
      </p:sp>
      <p:sp>
        <p:nvSpPr>
          <p:cNvPr id="13" name="Text 9"/>
          <p:cNvSpPr/>
          <p:nvPr/>
        </p:nvSpPr>
        <p:spPr>
          <a:xfrm>
            <a:off x="4748570" y="4093012"/>
            <a:ext cx="3610213" cy="13829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Salesforce AppExchange is a marketplace of pre-built applications, integrations, and solutions, enabling businesses to quickly customize and extend Salesforce.</a:t>
            </a:r>
            <a:endParaRPr lang="en-US" sz="1361" dirty="0"/>
          </a:p>
        </p:txBody>
      </p:sp>
      <p:sp>
        <p:nvSpPr>
          <p:cNvPr id="14" name="Shape 10"/>
          <p:cNvSpPr/>
          <p:nvPr/>
        </p:nvSpPr>
        <p:spPr>
          <a:xfrm>
            <a:off x="612458" y="5587127"/>
            <a:ext cx="7919085" cy="1328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785217" y="5698331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Trailblazer Community</a:t>
            </a:r>
            <a:endParaRPr lang="en-US" sz="1361" dirty="0"/>
          </a:p>
        </p:txBody>
      </p:sp>
      <p:sp>
        <p:nvSpPr>
          <p:cNvPr id="16" name="Text 12"/>
          <p:cNvSpPr/>
          <p:nvPr/>
        </p:nvSpPr>
        <p:spPr>
          <a:xfrm>
            <a:off x="4748570" y="5698331"/>
            <a:ext cx="3610213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Trailblazer community is a global network of Salesforce users, developers, and experts who share knowledge, collaborate, and drive innovation.</a:t>
            </a:r>
            <a:endParaRPr lang="en-US" sz="136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131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79477" y="2844879"/>
            <a:ext cx="9671328" cy="11065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57"/>
              </a:lnSpc>
              <a:buNone/>
            </a:pPr>
            <a:r>
              <a:rPr lang="en-US" sz="3485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Salesforce Success: Customer Stories and ROI</a:t>
            </a:r>
            <a:endParaRPr lang="en-US" sz="3485" dirty="0"/>
          </a:p>
        </p:txBody>
      </p:sp>
      <p:sp>
        <p:nvSpPr>
          <p:cNvPr id="6" name="Shape 3"/>
          <p:cNvSpPr/>
          <p:nvPr/>
        </p:nvSpPr>
        <p:spPr>
          <a:xfrm>
            <a:off x="2479477" y="4216956"/>
            <a:ext cx="4747141" cy="1601867"/>
          </a:xfrm>
          <a:prstGeom prst="roundRect">
            <a:avLst>
              <a:gd name="adj" fmla="val 497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664143" y="4401622"/>
            <a:ext cx="318956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8"/>
              </a:lnSpc>
              <a:buNone/>
            </a:pPr>
            <a:r>
              <a:rPr lang="en-US" sz="174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Increased Productivity</a:t>
            </a:r>
            <a:endParaRPr lang="en-US" sz="1743" dirty="0"/>
          </a:p>
        </p:txBody>
      </p:sp>
      <p:sp>
        <p:nvSpPr>
          <p:cNvPr id="8" name="Text 5"/>
          <p:cNvSpPr/>
          <p:nvPr/>
        </p:nvSpPr>
        <p:spPr>
          <a:xfrm>
            <a:off x="2664143" y="4784408"/>
            <a:ext cx="4377809" cy="8497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1"/>
              </a:lnSpc>
              <a:buNone/>
            </a:pPr>
            <a:r>
              <a:rPr lang="en-US" sz="139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report significant improvements in productivity and efficiency after implementing Salesforce.</a:t>
            </a:r>
            <a:endParaRPr lang="en-US" sz="1394" dirty="0"/>
          </a:p>
        </p:txBody>
      </p:sp>
      <p:sp>
        <p:nvSpPr>
          <p:cNvPr id="9" name="Shape 6"/>
          <p:cNvSpPr/>
          <p:nvPr/>
        </p:nvSpPr>
        <p:spPr>
          <a:xfrm>
            <a:off x="7403663" y="4216956"/>
            <a:ext cx="4747141" cy="1601867"/>
          </a:xfrm>
          <a:prstGeom prst="roundRect">
            <a:avLst>
              <a:gd name="adj" fmla="val 497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8329" y="4401622"/>
            <a:ext cx="437780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8"/>
              </a:lnSpc>
              <a:buNone/>
            </a:pPr>
            <a:r>
              <a:rPr lang="en-US" sz="174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Enhanced Customer Experiences</a:t>
            </a:r>
            <a:endParaRPr lang="en-US" sz="1743" dirty="0"/>
          </a:p>
        </p:txBody>
      </p:sp>
      <p:sp>
        <p:nvSpPr>
          <p:cNvPr id="11" name="Text 8"/>
          <p:cNvSpPr/>
          <p:nvPr/>
        </p:nvSpPr>
        <p:spPr>
          <a:xfrm>
            <a:off x="7588328" y="4784408"/>
            <a:ext cx="4377809" cy="5664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1"/>
              </a:lnSpc>
              <a:buNone/>
            </a:pPr>
            <a:r>
              <a:rPr lang="en-US" sz="139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Businesses using Salesforce are able to deliver more personalized and engaging customer experiences.</a:t>
            </a:r>
            <a:endParaRPr lang="en-US" sz="1394" dirty="0"/>
          </a:p>
        </p:txBody>
      </p:sp>
      <p:sp>
        <p:nvSpPr>
          <p:cNvPr id="12" name="Shape 9"/>
          <p:cNvSpPr/>
          <p:nvPr/>
        </p:nvSpPr>
        <p:spPr>
          <a:xfrm>
            <a:off x="2479477" y="5995868"/>
            <a:ext cx="4747141" cy="1601867"/>
          </a:xfrm>
          <a:prstGeom prst="roundRect">
            <a:avLst>
              <a:gd name="adj" fmla="val 497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664143" y="6180534"/>
            <a:ext cx="282594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8"/>
              </a:lnSpc>
              <a:buNone/>
            </a:pPr>
            <a:r>
              <a:rPr lang="en-US" sz="174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Accelerated Growth</a:t>
            </a:r>
            <a:endParaRPr lang="en-US" sz="1743" dirty="0"/>
          </a:p>
        </p:txBody>
      </p:sp>
      <p:sp>
        <p:nvSpPr>
          <p:cNvPr id="14" name="Text 11"/>
          <p:cNvSpPr/>
          <p:nvPr/>
        </p:nvSpPr>
        <p:spPr>
          <a:xfrm>
            <a:off x="2664143" y="6563320"/>
            <a:ext cx="4377809" cy="5664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1"/>
              </a:lnSpc>
              <a:buNone/>
            </a:pPr>
            <a:r>
              <a:rPr lang="en-US" sz="139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Salesforce helps organizations streamline their operations and drive sustainable business growth.</a:t>
            </a:r>
            <a:endParaRPr lang="en-US" sz="1394" dirty="0"/>
          </a:p>
        </p:txBody>
      </p:sp>
      <p:sp>
        <p:nvSpPr>
          <p:cNvPr id="15" name="Shape 12"/>
          <p:cNvSpPr/>
          <p:nvPr/>
        </p:nvSpPr>
        <p:spPr>
          <a:xfrm>
            <a:off x="7403663" y="5995868"/>
            <a:ext cx="4747141" cy="1601867"/>
          </a:xfrm>
          <a:prstGeom prst="roundRect">
            <a:avLst>
              <a:gd name="adj" fmla="val 497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588329" y="6180534"/>
            <a:ext cx="221313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8"/>
              </a:lnSpc>
              <a:buNone/>
            </a:pPr>
            <a:r>
              <a:rPr lang="en-US" sz="174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Measurable ROI</a:t>
            </a:r>
            <a:endParaRPr lang="en-US" sz="1743" dirty="0"/>
          </a:p>
        </p:txBody>
      </p:sp>
      <p:sp>
        <p:nvSpPr>
          <p:cNvPr id="17" name="Text 14"/>
          <p:cNvSpPr/>
          <p:nvPr/>
        </p:nvSpPr>
        <p:spPr>
          <a:xfrm>
            <a:off x="7588329" y="6563320"/>
            <a:ext cx="4377809" cy="8497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1"/>
              </a:lnSpc>
              <a:buNone/>
            </a:pPr>
            <a:r>
              <a:rPr lang="en-US" sz="139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consistently report a positive return on their Salesforce investment, with a rapid payback period.</a:t>
            </a:r>
            <a:endParaRPr lang="en-US" sz="139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647</Words>
  <Application>Microsoft Office PowerPoint</Application>
  <PresentationFormat>Custom</PresentationFormat>
  <Paragraphs>83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Book Antiqua</vt:lpstr>
      <vt:lpstr>Calibri</vt:lpstr>
      <vt:lpstr>Open Sans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10</cp:revision>
  <dcterms:created xsi:type="dcterms:W3CDTF">2024-07-12T05:36:18Z</dcterms:created>
  <dcterms:modified xsi:type="dcterms:W3CDTF">2024-07-14T18:36:30Z</dcterms:modified>
</cp:coreProperties>
</file>